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8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607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132" y="-31087"/>
            <a:ext cx="8756159" cy="6567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552" y="1412776"/>
            <a:ext cx="8424936" cy="1790328"/>
          </a:xfrm>
        </p:spPr>
        <p:txBody>
          <a:bodyPr>
            <a:noAutofit/>
          </a:bodyPr>
          <a:lstStyle/>
          <a:p>
            <a:pPr algn="ctr"/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MU Typewriter Text" pitchFamily="49" charset="0"/>
                <a:cs typeface="CMU Typewriter Text" pitchFamily="49" charset="0"/>
              </a:rPr>
              <a:t>Тема уроку</a:t>
            </a:r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MU Typewriter Text" pitchFamily="49" charset="0"/>
                <a:cs typeface="CMU Typewriter Text" pitchFamily="49" charset="0"/>
              </a:rPr>
              <a:t>:</a:t>
            </a:r>
            <a:r>
              <a:rPr lang="uk-UA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MU Typewriter Text" pitchFamily="49" charset="0"/>
                <a:cs typeface="CMU Typewriter Text" pitchFamily="49" charset="0"/>
              </a:rPr>
              <a:t/>
            </a:r>
            <a:br>
              <a:rPr lang="uk-UA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MU Typewriter Text" pitchFamily="49" charset="0"/>
                <a:cs typeface="CMU Typewriter Text" pitchFamily="49" charset="0"/>
              </a:rPr>
            </a:br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MU Typewriter Text" pitchFamily="49" charset="0"/>
                <a:cs typeface="CMU Typewriter Text" pitchFamily="49" charset="0"/>
              </a:rPr>
              <a:t>РОМАНТИЗМ </a:t>
            </a:r>
            <a:b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MU Typewriter Text" pitchFamily="49" charset="0"/>
                <a:cs typeface="CMU Typewriter Text" pitchFamily="49" charset="0"/>
              </a:rPr>
            </a:br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MU Typewriter Text" pitchFamily="49" charset="0"/>
                <a:cs typeface="CMU Typewriter Text" pitchFamily="49" charset="0"/>
              </a:rPr>
              <a:t>В ОБРАЗОТВОРЧОМУ МИСТЕЦТВІ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mbria" panose="02040503050406030204" pitchFamily="18" charset="0"/>
              <a:ea typeface="CMU Typewriter Text" pitchFamily="49" charset="0"/>
              <a:cs typeface="CMU Typewriter Text" pitchFamily="49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796136" y="3645024"/>
            <a:ext cx="3096344" cy="2664296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algn="r">
              <a:spcBef>
                <a:spcPct val="20000"/>
              </a:spcBef>
              <a:buClr>
                <a:srgbClr val="E7DEC9"/>
              </a:buClr>
              <a:buSzTx/>
            </a:pPr>
            <a:r>
              <a:rPr lang="uk-UA" sz="2000" b="1" i="1" dirty="0" smtClean="0">
                <a:ln/>
                <a:solidFill>
                  <a:schemeClr val="accent3"/>
                </a:solidFill>
              </a:rPr>
              <a:t>                             </a:t>
            </a:r>
            <a:r>
              <a:rPr lang="uk-UA" sz="2000" b="1" dirty="0" smtClean="0">
                <a:ln/>
                <a:solidFill>
                  <a:schemeClr val="accent3"/>
                </a:solidFill>
                <a:latin typeface="Cambria"/>
              </a:rPr>
              <a:t>Підготував: </a:t>
            </a:r>
          </a:p>
          <a:p>
            <a:pPr lvl="0" algn="r">
              <a:spcBef>
                <a:spcPct val="20000"/>
              </a:spcBef>
              <a:buClr>
                <a:srgbClr val="E7DEC9"/>
              </a:buClr>
              <a:buSzTx/>
            </a:pPr>
            <a:r>
              <a:rPr lang="uk-UA" sz="2000" b="1" dirty="0" smtClean="0">
                <a:ln/>
                <a:solidFill>
                  <a:schemeClr val="accent3"/>
                </a:solidFill>
                <a:latin typeface="Cambria"/>
              </a:rPr>
              <a:t>вчитель </a:t>
            </a:r>
            <a:r>
              <a:rPr lang="uk-UA" sz="2000" b="1" dirty="0">
                <a:ln/>
                <a:solidFill>
                  <a:schemeClr val="accent3"/>
                </a:solidFill>
                <a:latin typeface="Cambria"/>
              </a:rPr>
              <a:t>музики </a:t>
            </a:r>
            <a:r>
              <a:rPr lang="uk-UA" sz="2000" b="1" dirty="0" smtClean="0">
                <a:ln/>
                <a:solidFill>
                  <a:schemeClr val="accent3"/>
                </a:solidFill>
                <a:latin typeface="Cambria"/>
              </a:rPr>
              <a:t>та мистецтва</a:t>
            </a:r>
            <a:endParaRPr lang="uk-UA" sz="2000" b="1" dirty="0">
              <a:ln/>
              <a:solidFill>
                <a:schemeClr val="accent3"/>
              </a:solidFill>
              <a:latin typeface="Cambria"/>
            </a:endParaRPr>
          </a:p>
          <a:p>
            <a:pPr lvl="0" algn="r">
              <a:spcBef>
                <a:spcPct val="20000"/>
              </a:spcBef>
              <a:buClr>
                <a:srgbClr val="E7DEC9"/>
              </a:buClr>
              <a:buSzTx/>
            </a:pPr>
            <a:r>
              <a:rPr lang="uk-UA" sz="2000" b="1" dirty="0">
                <a:ln/>
                <a:solidFill>
                  <a:schemeClr val="accent3"/>
                </a:solidFill>
                <a:latin typeface="Cambria"/>
              </a:rPr>
              <a:t>Чернівецької ЗОШ № 31</a:t>
            </a:r>
          </a:p>
          <a:p>
            <a:pPr lvl="0" algn="r">
              <a:spcBef>
                <a:spcPct val="20000"/>
              </a:spcBef>
              <a:buClr>
                <a:srgbClr val="E7DEC9"/>
              </a:buClr>
              <a:buSzTx/>
            </a:pPr>
            <a:r>
              <a:rPr lang="uk-UA" sz="2000" b="1" dirty="0">
                <a:ln/>
                <a:solidFill>
                  <a:schemeClr val="accent3"/>
                </a:solidFill>
                <a:latin typeface="Cambria"/>
              </a:rPr>
              <a:t>Карп Сергій Володимирович</a:t>
            </a:r>
            <a:endParaRPr lang="ru-RU" sz="2000" b="1" dirty="0">
              <a:ln/>
              <a:solidFill>
                <a:schemeClr val="accent3"/>
              </a:solidFill>
              <a:latin typeface="Cambria"/>
            </a:endParaRPr>
          </a:p>
          <a:p>
            <a:pPr algn="r"/>
            <a:r>
              <a:rPr lang="uk-UA" sz="2000" b="1" i="1" dirty="0" smtClean="0">
                <a:ln/>
                <a:solidFill>
                  <a:schemeClr val="accent3"/>
                </a:solidFill>
              </a:rPr>
              <a:t>.</a:t>
            </a:r>
            <a:endParaRPr lang="ru-RU" sz="2000" b="1" i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5549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2667" y="3789040"/>
            <a:ext cx="3375946" cy="2528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6708" y="4293096"/>
            <a:ext cx="6644802" cy="2211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1610"/>
            <a:ext cx="4982160" cy="3894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8"/>
            <a:ext cx="3720075" cy="2626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1741" y="0"/>
            <a:ext cx="4032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Романтизм в 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сучасност</a:t>
            </a:r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358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668" y="259222"/>
            <a:ext cx="4624113" cy="3457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8489" y="2564905"/>
            <a:ext cx="3205511" cy="4293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2111" y="2492896"/>
            <a:ext cx="3027462" cy="4147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3" y="4193409"/>
            <a:ext cx="3384376" cy="2583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93543" y="-4847"/>
            <a:ext cx="3958159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Завдання : намалюй фантастичний</a:t>
            </a:r>
          </a:p>
          <a:p>
            <a:pPr algn="ctr"/>
            <a:r>
              <a:rPr lang="uk-UA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пейзаж або марину. </a:t>
            </a:r>
          </a:p>
          <a:p>
            <a:pPr algn="ctr"/>
            <a:r>
              <a:rPr lang="uk-UA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Ці прекрасні роботи нехай стануть </a:t>
            </a:r>
          </a:p>
          <a:p>
            <a:pPr algn="ctr"/>
            <a:r>
              <a:rPr lang="uk-UA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Твоїм натхненням</a:t>
            </a:r>
            <a:endParaRPr lang="ru-RU" sz="2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413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962" y="-1"/>
            <a:ext cx="9163962" cy="687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936" y="34499"/>
            <a:ext cx="5436096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7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Дякую </a:t>
            </a:r>
          </a:p>
          <a:p>
            <a:pPr algn="ctr"/>
            <a:r>
              <a:rPr lang="uk-UA" sz="7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за увагу! </a:t>
            </a:r>
            <a:endParaRPr lang="ru-RU" sz="7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5121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828" y="1863774"/>
            <a:ext cx="8305963" cy="4994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58834" y="0"/>
            <a:ext cx="8280920" cy="208823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Романтизм (фр.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romantisme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 -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ідейний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художній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рух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європейській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американській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культурі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кінця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XVIII -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першої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половини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XIX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.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Представницька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школа романтичного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мистецтва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склалася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Франції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105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968" y="476672"/>
            <a:ext cx="7168431" cy="14310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Росії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романтизм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значним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образом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уплинув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розвиток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 портретного і пейзажного </a:t>
            </a:r>
            <a:r>
              <a:rPr lang="ru-RU" sz="27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живопису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4625185" cy="3677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96952"/>
            <a:ext cx="4504434" cy="3572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53969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756"/>
            <a:ext cx="3315589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9364" y="2575102"/>
            <a:ext cx="3320748" cy="4216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5265" y="1179116"/>
            <a:ext cx="3628504" cy="5120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42302"/>
            <a:ext cx="2267743" cy="3914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57501" y="162926"/>
            <a:ext cx="43040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ОРЕСТ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АДАМОВИЧ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КИПРЕНСЬКИЙ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8532" y="3209160"/>
            <a:ext cx="3216193" cy="3648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3194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7620000" cy="9906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Романтизм –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сутність</a:t>
            </a:r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та причини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виникнення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11560" y="1628800"/>
            <a:ext cx="4896544" cy="4608512"/>
          </a:xfrm>
        </p:spPr>
        <p:txBody>
          <a:bodyPr>
            <a:noAutofit/>
          </a:bodyPr>
          <a:lstStyle/>
          <a:p>
            <a:pPr algn="just"/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Промислова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революція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була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тісно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зв'язана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з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розвитком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науки. Вона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спиралася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на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успішний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розвиток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прикладних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,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точних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і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природничих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наук і у свою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чергу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стимулювала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нові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великі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зрушення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в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наукових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знаннях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Простий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практичний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досвід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усе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більше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доповнювався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теоретичним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осмисленням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виробничих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процесів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і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точним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інженерним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розрахунком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. Так,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результати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вивчення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природи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електрики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з'явилися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теоретичною основою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розвитку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електротехніки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,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зробивши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можливим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застосування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електроенергії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в системах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зв'язку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,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приводних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пристроях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робочих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машин, у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багатьох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технологічних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процесах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різних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підприємств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, у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створенні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ламп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накалювання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для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висвітлення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приміщень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і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вулиць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Великі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кроки,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що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відбувалися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в </a:t>
            </a:r>
            <a:r>
              <a:rPr lang="en-US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XIX 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ст. у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розвитку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науки і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техніки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,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уплинули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на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розвиток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літератури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і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мистецтва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всіх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країн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і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народів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</a:t>
            </a:r>
            <a:r>
              <a:rPr lang="ru-RU" sz="16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європейського</a:t>
            </a:r>
            <a:r>
              <a:rPr lang="ru-RU" sz="1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</a:rPr>
              <a:t> континенту.</a:t>
            </a:r>
          </a:p>
          <a:p>
            <a:pPr algn="just"/>
            <a:endParaRPr lang="ru-RU" sz="16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 descr="C:\Users\Инга\Desktop\презентацыи мистецтво\0_8109f_e16769dd_XLааа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96141"/>
            <a:ext cx="2808312" cy="5321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360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841" y="-1"/>
            <a:ext cx="5092897" cy="4221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76319"/>
            <a:ext cx="4038653" cy="5814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20161"/>
            <a:ext cx="2439997" cy="3518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83267"/>
            <a:ext cx="2232248" cy="2924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63887" y="104310"/>
            <a:ext cx="4032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Теодор </a:t>
            </a:r>
            <a:r>
              <a:rPr lang="uk-UA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Жеріко</a:t>
            </a:r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4146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234" y="2689420"/>
            <a:ext cx="6546450" cy="434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96478"/>
            <a:ext cx="4080767" cy="4698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16016" y="93102"/>
            <a:ext cx="360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Каспар</a:t>
            </a:r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Давід</a:t>
            </a:r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Фрідріх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2" y="0"/>
            <a:ext cx="4927068" cy="3284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3269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510" y="0"/>
            <a:ext cx="5526614" cy="4093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2692" y="2204864"/>
            <a:ext cx="4882364" cy="4221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85617"/>
            <a:ext cx="5079454" cy="2539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18402" y="188640"/>
            <a:ext cx="349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Вільям </a:t>
            </a:r>
            <a:r>
              <a:rPr lang="uk-UA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Тернер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741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578" y="-99392"/>
            <a:ext cx="3385301" cy="5348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09230"/>
            <a:ext cx="3491114" cy="4848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76872"/>
            <a:ext cx="4136612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409144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Вільям </a:t>
            </a:r>
            <a:r>
              <a:rPr lang="uk-UA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Блейк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998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Другая 1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106</TotalTime>
  <Words>216</Words>
  <Application>Microsoft Office PowerPoint</Application>
  <PresentationFormat>Экран (4:3)</PresentationFormat>
  <Paragraphs>25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Остин</vt:lpstr>
      <vt:lpstr>Тема уроку: РОМАНТИЗМ  В ОБРАЗОТВОРЧОМУ МИСТЕЦТВІ</vt:lpstr>
      <vt:lpstr>Романтизм (фр. romantisme) - ідейний і художній рух у європейській і американській культурі кінця XVIII - першої половини XIX ст . Представницька школа романтичного мистецтва склалася у Франції</vt:lpstr>
      <vt:lpstr>У Росії романтизм значним образом уплинув на розвиток портретного і пейзажного живопису</vt:lpstr>
      <vt:lpstr>Слайд 4</vt:lpstr>
      <vt:lpstr>Романтизм – сутність та причини виникнення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РОМАНТИЗМ  В ОБРАЗОТВОРЧОМУ МИСТЕЦТВІ</dc:title>
  <dc:creator>Инга</dc:creator>
  <cp:lastModifiedBy>Admin</cp:lastModifiedBy>
  <cp:revision>14</cp:revision>
  <dcterms:created xsi:type="dcterms:W3CDTF">2016-10-15T09:10:12Z</dcterms:created>
  <dcterms:modified xsi:type="dcterms:W3CDTF">2016-10-16T16:04:27Z</dcterms:modified>
</cp:coreProperties>
</file>